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2" r:id="rId3"/>
    <p:sldId id="256" r:id="rId4"/>
    <p:sldId id="257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6" r:id="rId18"/>
    <p:sldId id="277" r:id="rId19"/>
    <p:sldId id="278" r:id="rId20"/>
    <p:sldId id="279" r:id="rId21"/>
    <p:sldId id="281" r:id="rId22"/>
    <p:sldId id="282" r:id="rId23"/>
    <p:sldId id="271" r:id="rId24"/>
    <p:sldId id="27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7085" y="6275729"/>
            <a:ext cx="951140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68672" y="3003457"/>
            <a:ext cx="5406656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371861972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9145" y="389027"/>
            <a:ext cx="549080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7085" y="6275729"/>
            <a:ext cx="951140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642617" y="1306053"/>
            <a:ext cx="8327186" cy="106696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529" y="565037"/>
            <a:ext cx="7462157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="" xmlns:a16="http://schemas.microsoft.com/office/drawing/2014/main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528" y="1962150"/>
            <a:ext cx="8021248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06573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3B923E7B-D47D-1E8A-5E94-A190158EF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Место для текста</a:t>
            </a:r>
          </a:p>
          <a:p>
            <a:endParaRPr lang="ru-RU" dirty="0"/>
          </a:p>
        </p:txBody>
      </p:sp>
      <p:pic>
        <p:nvPicPr>
          <p:cNvPr id="5" name="Picture 2" descr="C:\Users\1900-00-626\Desktop\Загрузки\Screenshot_20260224_165153_Chrom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8" r="11854" b="56323"/>
          <a:stretch/>
        </p:blipFill>
        <p:spPr bwMode="auto">
          <a:xfrm>
            <a:off x="381717" y="957072"/>
            <a:ext cx="2982905" cy="199627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56986" y="1498007"/>
            <a:ext cx="41044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WWW.NALOG.GOV.RU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050" name="Picture 2" descr="C:\Users\1900-00-626\Desktop\Загрузки\Screenshot_20260224_165119_One UI Hom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6" t="38881" r="50000" b="50838"/>
          <a:stretch/>
        </p:blipFill>
        <p:spPr bwMode="auto">
          <a:xfrm>
            <a:off x="539552" y="3573016"/>
            <a:ext cx="2232248" cy="244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56986" y="3789040"/>
            <a:ext cx="41044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ПРИЛОЖЕНИЕ ЛК ФЛ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8029" r="884" b="6431"/>
          <a:stretch/>
        </p:blipFill>
        <p:spPr>
          <a:xfrm>
            <a:off x="179512" y="656948"/>
            <a:ext cx="8636014" cy="498925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635897" y="757051"/>
            <a:ext cx="1008112" cy="367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738033" y="2736771"/>
            <a:ext cx="1152128" cy="500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8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10158" r="780" b="3957"/>
          <a:stretch/>
        </p:blipFill>
        <p:spPr>
          <a:xfrm>
            <a:off x="107504" y="772357"/>
            <a:ext cx="8787921" cy="56373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35896" y="3109115"/>
            <a:ext cx="288032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835696" y="4509120"/>
            <a:ext cx="1152128" cy="500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2977291"/>
            <a:ext cx="3168352" cy="47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6699FF"/>
              </a:solidFill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kern="1200" dirty="0" smtClean="0">
                <a:solidFill>
                  <a:schemeClr val="tx1"/>
                </a:solidFill>
                <a:effectLst/>
                <a:latin typeface="Bahnschrift Condensed" panose="020B0502040204020203" pitchFamily="34" charset="0"/>
                <a:ea typeface="Calibri"/>
              </a:rPr>
              <a:t>ИВАНОВ </a:t>
            </a:r>
            <a:r>
              <a:rPr lang="ru-RU" sz="1600" kern="1200" dirty="0">
                <a:solidFill>
                  <a:schemeClr val="tx1"/>
                </a:solidFill>
                <a:effectLst/>
                <a:latin typeface="Bahnschrift Condensed" panose="020B0502040204020203" pitchFamily="34" charset="0"/>
                <a:ea typeface="Calibri"/>
              </a:rPr>
              <a:t>ИВАН </a:t>
            </a:r>
            <a:r>
              <a:rPr lang="ru-RU" sz="1600" kern="1200" dirty="0" smtClean="0">
                <a:solidFill>
                  <a:schemeClr val="tx1"/>
                </a:solidFill>
                <a:effectLst/>
                <a:latin typeface="Bahnschrift Condensed" panose="020B0502040204020203" pitchFamily="34" charset="0"/>
                <a:ea typeface="Calibri"/>
              </a:rPr>
              <a:t>ИВАНОВИЧ ИНН 190200123456</a:t>
            </a:r>
            <a:endParaRPr lang="ru-RU" sz="1600" dirty="0">
              <a:solidFill>
                <a:schemeClr val="tx1"/>
              </a:solidFill>
              <a:effectLst/>
              <a:latin typeface="Bahnschrift Condensed" panose="020B0502040204020203" pitchFamily="34" charset="0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690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28283" t="8002" r="28785" b="7492"/>
          <a:stretch/>
        </p:blipFill>
        <p:spPr>
          <a:xfrm>
            <a:off x="1619672" y="116632"/>
            <a:ext cx="532859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FA45879-272C-A8DA-C16B-85CF3AFD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C5B947C3-18CC-D905-C6E4-8F29D3DB0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3688" y="2132856"/>
            <a:ext cx="6336704" cy="2592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 </a:t>
            </a:r>
            <a:r>
              <a:rPr lang="ru-RU" dirty="0" smtClean="0">
                <a:latin typeface="Bahnschrift SemiBold SemiConden" panose="020B0502040204020203" pitchFamily="34" charset="0"/>
              </a:rPr>
              <a:t>ЗАПОЛНЕНИЕ И НАПРАВЛЕНИЕ ДЕКЛАРАЦИЙ ПО ФОРМЕ </a:t>
            </a:r>
            <a:br>
              <a:rPr lang="ru-RU" dirty="0" smtClean="0">
                <a:latin typeface="Bahnschrift SemiBold SemiConden" panose="020B0502040204020203" pitchFamily="34" charset="0"/>
              </a:rPr>
            </a:br>
            <a:r>
              <a:rPr lang="ru-RU" dirty="0" smtClean="0">
                <a:latin typeface="Bahnschrift SemiBold SemiConden" panose="020B0502040204020203" pitchFamily="34" charset="0"/>
              </a:rPr>
              <a:t>3-НДФЛ</a:t>
            </a:r>
            <a:endParaRPr lang="ru-RU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t="7688" b="6316"/>
          <a:stretch/>
        </p:blipFill>
        <p:spPr>
          <a:xfrm>
            <a:off x="9860" y="523782"/>
            <a:ext cx="9098644" cy="58592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72400" y="5229200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444208" y="4725144"/>
            <a:ext cx="1879121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7886" b="15537"/>
          <a:stretch/>
        </p:blipFill>
        <p:spPr>
          <a:xfrm>
            <a:off x="16768" y="116632"/>
            <a:ext cx="9127231" cy="58326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72400" y="2492896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5486428"/>
            <a:ext cx="4680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5510585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876256" y="1992287"/>
            <a:ext cx="1152128" cy="500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149263" y="3284984"/>
            <a:ext cx="1879121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9351" t="4235" r="66738" b="77167"/>
          <a:stretch/>
        </p:blipFill>
        <p:spPr>
          <a:xfrm>
            <a:off x="1619672" y="1628800"/>
            <a:ext cx="5511076" cy="28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5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1985" t="11747" r="11679" b="6199"/>
          <a:stretch/>
        </p:blipFill>
        <p:spPr>
          <a:xfrm>
            <a:off x="179512" y="116632"/>
            <a:ext cx="8712968" cy="64807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7704" y="5643805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236296" y="188640"/>
            <a:ext cx="1175435" cy="47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6699FF"/>
              </a:solidFill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 smtClean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 </a:t>
            </a: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 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ИВАНОВИЧ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800" b="1" kern="1200" dirty="0">
                <a:solidFill>
                  <a:srgbClr val="A6A6A6"/>
                </a:solidFill>
                <a:effectLst/>
                <a:latin typeface="Bahnschrift SemiBold Condensed"/>
                <a:ea typeface="Calibri"/>
              </a:rPr>
              <a:t>190200123456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0328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2678" t="12022" r="12790" b="5025"/>
          <a:stretch/>
        </p:blipFill>
        <p:spPr>
          <a:xfrm>
            <a:off x="251520" y="116632"/>
            <a:ext cx="8640960" cy="65527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08304" y="286256"/>
            <a:ext cx="1175435" cy="47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6699FF"/>
              </a:solidFill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 smtClean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 </a:t>
            </a: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 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ИВАНОВИЧ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800" b="1" kern="1200" dirty="0">
                <a:solidFill>
                  <a:srgbClr val="A6A6A6"/>
                </a:solidFill>
                <a:effectLst/>
                <a:latin typeface="Bahnschrift SemiBold Condensed"/>
                <a:ea typeface="Calibri"/>
              </a:rPr>
              <a:t>190200123456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5643805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7703" y="3501008"/>
            <a:ext cx="6576035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270142" y="2780928"/>
            <a:ext cx="1879121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31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2317" t="11753" r="11876" b="4889"/>
          <a:stretch/>
        </p:blipFill>
        <p:spPr>
          <a:xfrm>
            <a:off x="179512" y="116632"/>
            <a:ext cx="8856984" cy="6696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80312" y="286256"/>
            <a:ext cx="1175435" cy="47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6699FF"/>
              </a:solidFill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 smtClean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 </a:t>
            </a: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 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ИВАНОВИЧ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800" b="1" kern="1200" dirty="0">
                <a:solidFill>
                  <a:srgbClr val="A6A6A6"/>
                </a:solidFill>
                <a:effectLst/>
                <a:latin typeface="Bahnschrift SemiBold Condensed"/>
                <a:ea typeface="Calibri"/>
              </a:rPr>
              <a:t>190200123456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5251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FA45879-272C-A8DA-C16B-85CF3AFD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C5B947C3-18CC-D905-C6E4-8F29D3DB0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2996952"/>
            <a:ext cx="6303728" cy="1100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ФОРМИРОВАНИЕ ЭЛЕКТРОННОЙ ПОДПИСИ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3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2610" t="11753" r="12711" b="5159"/>
          <a:stretch/>
        </p:blipFill>
        <p:spPr>
          <a:xfrm>
            <a:off x="179512" y="116632"/>
            <a:ext cx="8856984" cy="66247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01021" y="286256"/>
            <a:ext cx="1175435" cy="47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6699FF"/>
              </a:solidFill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 smtClean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 </a:t>
            </a: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 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ИВАНОВИЧ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800" b="1" kern="1200" dirty="0">
                <a:solidFill>
                  <a:srgbClr val="A6A6A6"/>
                </a:solidFill>
                <a:effectLst/>
                <a:latin typeface="Bahnschrift SemiBold Condensed"/>
                <a:ea typeface="Calibri"/>
              </a:rPr>
              <a:t>190200123456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611011" y="3429000"/>
            <a:ext cx="1209461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187624" y="4581128"/>
            <a:ext cx="770485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460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2418" t="12892" r="12107" b="4589"/>
          <a:stretch/>
        </p:blipFill>
        <p:spPr>
          <a:xfrm>
            <a:off x="107504" y="116632"/>
            <a:ext cx="8928992" cy="65527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80312" y="188640"/>
            <a:ext cx="1175435" cy="47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6699FF"/>
              </a:solidFill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 smtClean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 </a:t>
            </a: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 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ИВАНОВИЧ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800" b="1" kern="1200" dirty="0">
                <a:solidFill>
                  <a:srgbClr val="A6A6A6"/>
                </a:solidFill>
                <a:effectLst/>
                <a:latin typeface="Bahnschrift SemiBold Condensed"/>
                <a:ea typeface="Calibri"/>
              </a:rPr>
              <a:t>190200123456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619672" y="3933056"/>
            <a:ext cx="1209461" cy="1872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544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2918" t="7132" r="12906" b="5800"/>
          <a:stretch/>
        </p:blipFill>
        <p:spPr>
          <a:xfrm>
            <a:off x="179512" y="116632"/>
            <a:ext cx="8856984" cy="655272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691680" y="4869160"/>
            <a:ext cx="291632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790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5145" t="7744" r="15146" b="4483"/>
          <a:stretch/>
        </p:blipFill>
        <p:spPr>
          <a:xfrm>
            <a:off x="179512" y="35748"/>
            <a:ext cx="8712968" cy="6561603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635896" y="116632"/>
            <a:ext cx="1152128" cy="500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547664" y="6206478"/>
            <a:ext cx="2844316" cy="3908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0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4222" t="7612" r="14612" b="3929"/>
          <a:stretch/>
        </p:blipFill>
        <p:spPr>
          <a:xfrm>
            <a:off x="35496" y="0"/>
            <a:ext cx="9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" t="16098" r="816" b="19943"/>
          <a:stretch/>
        </p:blipFill>
        <p:spPr bwMode="auto">
          <a:xfrm>
            <a:off x="107503" y="332656"/>
            <a:ext cx="8960571" cy="5756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76256" y="476672"/>
            <a:ext cx="17907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 smtClean="0">
              <a:solidFill>
                <a:srgbClr val="6699FF"/>
              </a:solidFill>
              <a:effectLst/>
              <a:latin typeface="Bahnschrift SemiBold Condensed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6699FF"/>
              </a:solidFill>
              <a:latin typeface="Bahnschrift SemiBold Condensed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 smtClean="0">
              <a:solidFill>
                <a:srgbClr val="6699FF"/>
              </a:solidFill>
              <a:effectLst/>
              <a:latin typeface="Bahnschrift SemiBold Condensed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000" b="1" dirty="0" smtClean="0">
                <a:solidFill>
                  <a:srgbClr val="6699FF"/>
                </a:solidFill>
                <a:effectLst/>
                <a:latin typeface="Bahnschrift SemiBold Condensed"/>
                <a:ea typeface="Calibri"/>
                <a:cs typeface="Times New Roman"/>
              </a:rPr>
              <a:t>ИВАНОВ </a:t>
            </a:r>
            <a:r>
              <a:rPr lang="ru-RU" sz="1000" b="1" dirty="0">
                <a:solidFill>
                  <a:srgbClr val="6699FF"/>
                </a:solidFill>
                <a:effectLst/>
                <a:latin typeface="Bahnschrift SemiBold Condensed"/>
                <a:ea typeface="Calibri"/>
                <a:cs typeface="Times New Roman"/>
              </a:rPr>
              <a:t>ИВАН 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000" b="1" dirty="0">
                <a:solidFill>
                  <a:srgbClr val="6699FF"/>
                </a:solidFill>
                <a:effectLst/>
                <a:latin typeface="Bahnschrift SemiBold Condensed"/>
                <a:ea typeface="Calibri"/>
                <a:cs typeface="Times New Roman"/>
              </a:rPr>
              <a:t>ИВАНОВИЧ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900" b="1" dirty="0">
                <a:solidFill>
                  <a:srgbClr val="A6A6A6"/>
                </a:solidFill>
                <a:effectLst/>
                <a:latin typeface="Bahnschrift SemiBold Condensed"/>
                <a:ea typeface="Calibri"/>
                <a:cs typeface="Times New Roman"/>
              </a:rPr>
              <a:t>190200123456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721626" y="246089"/>
            <a:ext cx="134644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64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t="14454" r="452" b="26554"/>
          <a:stretch/>
        </p:blipFill>
        <p:spPr bwMode="auto">
          <a:xfrm>
            <a:off x="246587" y="1124744"/>
            <a:ext cx="8712968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74647" y="1340768"/>
            <a:ext cx="93345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6699FF"/>
              </a:solidFill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000" b="1" kern="1200" dirty="0" smtClean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 </a:t>
            </a:r>
            <a:r>
              <a:rPr lang="ru-RU" sz="10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 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ИВАНОВИЧ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900" b="1" kern="1200" dirty="0">
                <a:solidFill>
                  <a:srgbClr val="A6A6A6"/>
                </a:solidFill>
                <a:effectLst/>
                <a:latin typeface="Bahnschrift SemiBold Condensed"/>
                <a:ea typeface="Calibri"/>
              </a:rPr>
              <a:t>190200123456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574646" y="2420888"/>
            <a:ext cx="1266825" cy="438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3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-1" t="8054" r="242" b="4362"/>
          <a:stretch/>
        </p:blipFill>
        <p:spPr bwMode="auto">
          <a:xfrm>
            <a:off x="28599" y="548680"/>
            <a:ext cx="9115401" cy="504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1403648" y="2924944"/>
            <a:ext cx="1266825" cy="438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037060" y="4149080"/>
            <a:ext cx="6927428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58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" t="15273" r="478" b="5483"/>
          <a:stretch/>
        </p:blipFill>
        <p:spPr>
          <a:xfrm>
            <a:off x="0" y="116632"/>
            <a:ext cx="9036496" cy="56886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68344" y="260648"/>
            <a:ext cx="93345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6699FF"/>
              </a:solidFill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000" b="1" kern="1200" dirty="0" smtClean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 </a:t>
            </a:r>
            <a:r>
              <a:rPr lang="ru-RU" sz="10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 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ИВАНОВИЧ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900" b="1" kern="1200" dirty="0">
                <a:solidFill>
                  <a:srgbClr val="A6A6A6"/>
                </a:solidFill>
                <a:effectLst/>
                <a:latin typeface="Bahnschrift SemiBold Condensed"/>
                <a:ea typeface="Calibri"/>
              </a:rPr>
              <a:t>190200123456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483768" y="4509120"/>
            <a:ext cx="24482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" t="16445" r="-282" b="5679"/>
          <a:stretch/>
        </p:blipFill>
        <p:spPr>
          <a:xfrm>
            <a:off x="0" y="285032"/>
            <a:ext cx="9036496" cy="48001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08304" y="285032"/>
            <a:ext cx="1175435" cy="47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6699FF"/>
              </a:solidFill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 smtClean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 </a:t>
            </a: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 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ИВАНОВИЧ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800" b="1" kern="1200" dirty="0">
                <a:solidFill>
                  <a:srgbClr val="A6A6A6"/>
                </a:solidFill>
                <a:effectLst/>
                <a:latin typeface="Bahnschrift SemiBold Condensed"/>
                <a:ea typeface="Calibri"/>
              </a:rPr>
              <a:t>190200123456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339752" y="3789040"/>
            <a:ext cx="6696744" cy="864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1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FA45879-272C-A8DA-C16B-85CF3AFD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C5B947C3-18CC-D905-C6E4-8F29D3DB0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696" y="2348880"/>
            <a:ext cx="5406656" cy="204307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latin typeface="Bahnschrift SemiBold SemiConden" panose="020B0502040204020203" pitchFamily="34" charset="0"/>
              </a:rPr>
              <a:t>ПРОСМОТР ЛЬГОТ И НАПРАВЛЕНИЕ ЗАЯВЛЕНИЙ НА ПРЕДОСТАВЛЕНИЕ ЛЬГОТ ПО ИМУЩЕСТВЕННЫМ НАЛОГАМ</a:t>
            </a:r>
            <a:endParaRPr lang="ru-RU" sz="28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t="15114" r="744" b="5417"/>
          <a:stretch/>
        </p:blipFill>
        <p:spPr>
          <a:xfrm>
            <a:off x="163728" y="620688"/>
            <a:ext cx="8856984" cy="52565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2096" y="2977461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14456" y="3501008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54416" y="3193485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3021849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3183610"/>
            <a:ext cx="720080" cy="317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974496" y="3129861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26896" y="3282261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312287" y="3435145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91680" y="4272138"/>
            <a:ext cx="10081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51452" y="4380150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495578" y="4761148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452319" y="764704"/>
            <a:ext cx="1175435" cy="47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6699FF"/>
              </a:solidFill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000" b="1" kern="1200" dirty="0" smtClean="0">
              <a:solidFill>
                <a:srgbClr val="6699FF"/>
              </a:solidFill>
              <a:effectLst/>
              <a:latin typeface="Bahnschrift SemiBold Condensed"/>
              <a:ea typeface="Calibri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 smtClean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 </a:t>
            </a: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 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800" b="1" kern="1200" dirty="0">
                <a:solidFill>
                  <a:srgbClr val="6699FF"/>
                </a:solidFill>
                <a:effectLst/>
                <a:latin typeface="Bahnschrift SemiBold Condensed"/>
                <a:ea typeface="Calibri"/>
              </a:rPr>
              <a:t>ИВАНОВИЧ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800" b="1" kern="1200" dirty="0">
                <a:solidFill>
                  <a:srgbClr val="A6A6A6"/>
                </a:solidFill>
                <a:effectLst/>
                <a:latin typeface="Bahnschrift SemiBold Condensed"/>
                <a:ea typeface="Calibri"/>
              </a:rPr>
              <a:t>190200123456</a:t>
            </a:r>
            <a:endParaRPr lang="ru-RU" sz="8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kern="1200" dirty="0">
                <a:solidFill>
                  <a:srgbClr val="6699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228268" y="1340768"/>
            <a:ext cx="7432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948264" y="2921977"/>
            <a:ext cx="1519876" cy="468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2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77</Words>
  <Application>Microsoft Office PowerPoint</Application>
  <PresentationFormat>Экран (4:3)</PresentationFormat>
  <Paragraphs>96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ФОРМИРОВАНИЕ ЭЛЕКТРОННОЙ ПОДПИСИ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ПРОСМОТР ЛЬГОТ И НАПРАВЛЕНИЕ ЗАЯВЛЕНИЙ НА ПРЕДОСТАВЛЕНИЕ ЛЬГОТ ПО ИМУЩЕСТВЕННЫМ НАЛОГАМ</vt:lpstr>
      <vt:lpstr>Презентация PowerPoint</vt:lpstr>
      <vt:lpstr>Презентация PowerPoint</vt:lpstr>
      <vt:lpstr>Презентация PowerPoint</vt:lpstr>
      <vt:lpstr>Презентация PowerPoint</vt:lpstr>
      <vt:lpstr> ЗАПОЛНЕНИЕ И НАПРАВЛЕНИЕ ДЕКЛАРАЦИЙ ПО ФОРМЕ  3-НДФЛ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Солдатова Екатерина Владимировна</dc:creator>
  <cp:lastModifiedBy>Солдатова Екатерина Владимировна</cp:lastModifiedBy>
  <cp:revision>22</cp:revision>
  <dcterms:created xsi:type="dcterms:W3CDTF">2025-12-08T04:24:31Z</dcterms:created>
  <dcterms:modified xsi:type="dcterms:W3CDTF">2026-02-25T01:36:00Z</dcterms:modified>
</cp:coreProperties>
</file>